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345" r:id="rId5"/>
    <p:sldId id="322" r:id="rId6"/>
    <p:sldId id="346" r:id="rId7"/>
    <p:sldId id="350" r:id="rId8"/>
    <p:sldId id="348" r:id="rId9"/>
    <p:sldId id="378" r:id="rId10"/>
    <p:sldId id="422" r:id="rId11"/>
    <p:sldId id="375" r:id="rId12"/>
    <p:sldId id="390" r:id="rId13"/>
    <p:sldId id="391" r:id="rId14"/>
    <p:sldId id="408" r:id="rId15"/>
    <p:sldId id="428" r:id="rId16"/>
    <p:sldId id="427" r:id="rId17"/>
    <p:sldId id="429" r:id="rId18"/>
    <p:sldId id="415" r:id="rId19"/>
    <p:sldId id="363" r:id="rId20"/>
    <p:sldId id="387" r:id="rId21"/>
    <p:sldId id="366" r:id="rId22"/>
    <p:sldId id="365" r:id="rId23"/>
    <p:sldId id="367" r:id="rId24"/>
    <p:sldId id="368" r:id="rId25"/>
    <p:sldId id="369" r:id="rId26"/>
    <p:sldId id="371" r:id="rId27"/>
    <p:sldId id="404" r:id="rId28"/>
    <p:sldId id="405" r:id="rId29"/>
    <p:sldId id="401" r:id="rId30"/>
    <p:sldId id="402" r:id="rId31"/>
    <p:sldId id="403" r:id="rId32"/>
    <p:sldId id="42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q+GICTmPMA+G80KBv0XaQ==" hashData="eBDqGlYB5E6GZTktGJ7x44tBHV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F7"/>
    <a:srgbClr val="EEEEEE"/>
    <a:srgbClr val="F8F8F8"/>
    <a:srgbClr val="0A3774"/>
    <a:srgbClr val="F7F7F7"/>
    <a:srgbClr val="F0F0F0"/>
    <a:srgbClr val="EAEAEA"/>
    <a:srgbClr val="606060"/>
    <a:srgbClr val="7676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85507" autoAdjust="0"/>
  </p:normalViewPr>
  <p:slideViewPr>
    <p:cSldViewPr snapToGrid="0" snapToObjects="1">
      <p:cViewPr>
        <p:scale>
          <a:sx n="178" d="100"/>
          <a:sy n="178" d="100"/>
        </p:scale>
        <p:origin x="-15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BF27-E0E0-AC47-8373-2AA3DA2DB3AB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56C5-7E33-1346-9066-02F6A9E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 would like to talk to you about is our homepage. And the reasons why I think we should refresh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serve this experience to: 16million unique users a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change from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this ------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DISTRIBUTE PRINTOUTS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the logged in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discover together what changed in greater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 </a:t>
            </a:r>
            <a:r>
              <a:rPr lang="en-US" dirty="0" err="1" smtClean="0"/>
              <a:t>nav</a:t>
            </a:r>
            <a:r>
              <a:rPr lang="en-US" dirty="0" smtClean="0"/>
              <a:t>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indent="-171450" algn="l">
              <a:buFont typeface="Arial"/>
              <a:buChar char="•"/>
            </a:pP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New links, as it make sense to</a:t>
            </a:r>
            <a:r>
              <a:rPr lang="en-US" sz="1200" spc="4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users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Better spacing and alignments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Logged status and welcome message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Non JavaScript</a:t>
            </a:r>
            <a:r>
              <a:rPr lang="en-US" sz="1200" spc="4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so SEO friendly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Facebook like button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</a:t>
            </a:r>
            <a:r>
              <a:rPr lang="en-US" baseline="0" dirty="0" smtClean="0"/>
              <a:t> August </a:t>
            </a:r>
            <a:r>
              <a:rPr lang="en-US" dirty="0" smtClean="0"/>
              <a:t>we invited</a:t>
            </a:r>
            <a:r>
              <a:rPr lang="en-US" baseline="0" dirty="0" smtClean="0"/>
              <a:t> our users here at Rightmove to capture some qualitative feedback</a:t>
            </a:r>
            <a:r>
              <a:rPr lang="en-US" dirty="0" smtClean="0"/>
              <a:t> about</a:t>
            </a:r>
            <a:r>
              <a:rPr lang="en-US" baseline="0" dirty="0" smtClean="0"/>
              <a:t> </a:t>
            </a:r>
            <a:r>
              <a:rPr lang="en-US" dirty="0" smtClean="0"/>
              <a:t>the Search mechanism</a:t>
            </a:r>
            <a:r>
              <a:rPr lang="en-US" baseline="0" dirty="0" smtClean="0"/>
              <a:t> on our site and</a:t>
            </a:r>
            <a:r>
              <a:rPr lang="en-US" dirty="0" smtClean="0"/>
              <a:t> our competitors’.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task we assigned them was to perform a search, and then refine it by applying filters on all of the four websites in the slide.</a:t>
            </a:r>
          </a:p>
          <a:p>
            <a:r>
              <a:rPr lang="en-US" baseline="0" dirty="0" smtClean="0"/>
              <a:t>Then we asked them to comment their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 banner: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more eyes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Larger</a:t>
            </a:r>
            <a:r>
              <a:rPr lang="en-US" baseline="0" dirty="0" smtClean="0"/>
              <a:t> space for images to complement our campaigns or to evoke emotional responses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Content</a:t>
            </a:r>
            <a:r>
              <a:rPr lang="en-US" baseline="0" dirty="0" smtClean="0"/>
              <a:t> pods: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Better imagery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Cleared typography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call to action, not 10 per pod!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Sidebar: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consist of two states:</a:t>
            </a:r>
            <a:r>
              <a:rPr lang="en-US" baseline="0" dirty="0" smtClean="0"/>
              <a:t> First visit, and Logged 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former featuring a clear CTA to get people to register and use the full suite of tools we have to offer.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latter is a mini dashboard to invite to resume from the previous session and offer a quick peak of what’s new that matches the search criteria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Blog – Content freshness and SEO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links but better and more logic grouping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2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batch of testing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added a fourth variant to the same test and we invited extra 100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more ----- </a:t>
            </a:r>
            <a:r>
              <a:rPr lang="en-US" baseline="0" dirty="0" smtClean="0">
                <a:sym typeface="Wingdings"/>
              </a:rPr>
              <a:t>Use it -----  </a:t>
            </a:r>
            <a:r>
              <a:rPr lang="en-US" dirty="0" smtClean="0">
                <a:sym typeface="Wingdings"/>
              </a:rPr>
              <a:t>Explore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----- C</a:t>
            </a:r>
            <a:r>
              <a:rPr lang="en-US" dirty="0" smtClean="0"/>
              <a:t>lear </a:t>
            </a:r>
            <a:r>
              <a:rPr lang="en-US" dirty="0" smtClean="0">
                <a:sym typeface="Wingdings"/>
              </a:rPr>
              <a:t>---- </a:t>
            </a:r>
            <a:r>
              <a:rPr lang="en-US" baseline="0" dirty="0" smtClean="0"/>
              <a:t>Simple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favorite is the one at the bottom. I think it’s very insightful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What</a:t>
            </a:r>
            <a:r>
              <a:rPr lang="en-US" sz="1200" spc="4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also came out of that session was that users consistently told us that </a:t>
            </a: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the home pages of both Rightmove and Zoopla, are </a:t>
            </a: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rPr>
              <a:t>too cluttered and ‘busy’</a:t>
            </a:r>
            <a:r>
              <a:rPr lang="en-US" sz="1200" spc="4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.</a:t>
            </a:r>
          </a:p>
          <a:p>
            <a:pPr algn="l"/>
            <a:r>
              <a:rPr lang="en-US" sz="1200" spc="4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This was </a:t>
            </a:r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unprompted</a:t>
            </a:r>
            <a:r>
              <a:rPr lang="en-US" sz="1200" spc="4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wanted to find out more with another batch of testing. With a larger sample.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spread of 50-30-30 unique users were invited to participate to a 5-seconds test. They were shown these pages and then asked few questions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First two to understand</a:t>
            </a:r>
            <a:r>
              <a:rPr lang="en-US" baseline="0" dirty="0" smtClean="0"/>
              <a:t> focal point and memorability. Do users read what’s written on the page?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questions were related to website design and how it affects the perception of our brand and the level of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aseline="0" dirty="0" smtClean="0"/>
              <a:t>So do you see our call to actions?</a:t>
            </a:r>
          </a:p>
          <a:p>
            <a:r>
              <a:rPr lang="en-US" baseline="0" dirty="0" smtClean="0"/>
              <a:t>How good is our presentation and brand perception?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clockwise from</a:t>
            </a:r>
            <a:r>
              <a:rPr lang="en-US" baseline="0" dirty="0" smtClean="0"/>
              <a:t> the left:</a:t>
            </a:r>
          </a:p>
          <a:p>
            <a:r>
              <a:rPr lang="en-US" dirty="0" smtClean="0"/>
              <a:t>Busy, cluttered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---- heavy, purple---- simple, clean modern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school corporation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---- </a:t>
            </a:r>
            <a:r>
              <a:rPr lang="en-US" dirty="0" smtClean="0"/>
              <a:t>start-up, cheap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----</a:t>
            </a:r>
            <a:r>
              <a:rPr lang="en-US" dirty="0" smtClean="0"/>
              <a:t> spam real estate 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31/07/2014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mium-listing_PS_rev04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1"/>
          <a:stretch/>
        </p:blipFill>
        <p:spPr>
          <a:xfrm>
            <a:off x="0" y="603"/>
            <a:ext cx="9144000" cy="525540"/>
          </a:xfrm>
          <a:prstGeom prst="rect">
            <a:avLst/>
          </a:prstGeom>
        </p:spPr>
      </p:pic>
      <p:pic>
        <p:nvPicPr>
          <p:cNvPr id="8" name="Picture 7" descr="premium-listing_PS_rev04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8"/>
          <a:stretch/>
        </p:blipFill>
        <p:spPr>
          <a:xfrm>
            <a:off x="-1807" y="6585856"/>
            <a:ext cx="9144000" cy="27940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3247922" y="231878"/>
            <a:ext cx="1348659" cy="23515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Publicsite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723003" y="230245"/>
            <a:ext cx="2290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Homepage</a:t>
            </a:r>
            <a:r>
              <a:rPr lang="en-GB" sz="800" baseline="0" dirty="0" smtClean="0">
                <a:solidFill>
                  <a:schemeClr val="bg1"/>
                </a:solidFill>
                <a:latin typeface="Helvetica Neue"/>
                <a:cs typeface="Helvetica Neue"/>
              </a:rPr>
              <a:t> restyle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7609523" y="6606507"/>
            <a:ext cx="1541954" cy="27391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00" dirty="0" smtClean="0">
                <a:solidFill>
                  <a:srgbClr val="F7F5F7"/>
                </a:solidFill>
                <a:latin typeface="Helvetica Neue"/>
                <a:cs typeface="Helvetica Neue"/>
              </a:rPr>
              <a:t>Created by</a:t>
            </a:r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:</a:t>
            </a:r>
            <a:r>
              <a:rPr lang="en-GB" sz="800" baseline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UX &amp; Design Team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280" y="3151973"/>
            <a:ext cx="3901440" cy="554054"/>
          </a:xfrm>
        </p:spPr>
        <p:txBody>
          <a:bodyPr/>
          <a:lstStyle/>
          <a:p>
            <a:r>
              <a:rPr lang="en-US" sz="2400" dirty="0" smtClean="0">
                <a:solidFill>
                  <a:srgbClr val="767676"/>
                </a:solidFill>
                <a:latin typeface="Helvetica Neue Light"/>
                <a:cs typeface="Helvetica Neue Light"/>
              </a:rPr>
              <a:t>The background</a:t>
            </a:r>
            <a:endParaRPr lang="en-US" sz="2400" dirty="0">
              <a:solidFill>
                <a:srgbClr val="767676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347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8901" y="2663770"/>
            <a:ext cx="3724459" cy="1530460"/>
          </a:xfrm>
        </p:spPr>
        <p:txBody>
          <a:bodyPr/>
          <a:lstStyle/>
          <a:p>
            <a:r>
              <a:rPr lang="en-GB" sz="66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16 million </a:t>
            </a:r>
          </a:p>
          <a:p>
            <a:r>
              <a:rPr lang="en-GB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unique pageviews/month</a:t>
            </a:r>
            <a:endParaRPr lang="en-GB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3" name="Picture 12" descr="RM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6"/>
          <a:stretch/>
        </p:blipFill>
        <p:spPr>
          <a:xfrm>
            <a:off x="4276955" y="887619"/>
            <a:ext cx="4694325" cy="541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128"/>
            <a:ext cx="9144000" cy="6080576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80142" y="3100456"/>
            <a:ext cx="7583716" cy="657088"/>
          </a:xfrm>
        </p:spPr>
        <p:txBody>
          <a:bodyPr/>
          <a:lstStyle/>
          <a:p>
            <a:r>
              <a:rPr lang="en-US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Perception is one’s reality</a:t>
            </a:r>
            <a:endParaRPr lang="en-US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13575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128"/>
            <a:ext cx="9144000" cy="6080576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2529" y="2174895"/>
            <a:ext cx="5338942" cy="250821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0A3774"/>
                </a:solidFill>
                <a:latin typeface="Helvetica Neue Light"/>
                <a:cs typeface="Helvetica Neue Light"/>
              </a:rPr>
              <a:t>Abi</a:t>
            </a:r>
            <a:endParaRPr lang="en-GB" sz="2400" dirty="0" smtClean="0">
              <a:latin typeface="Helvetica Neue Light"/>
              <a:cs typeface="Helvetica Neue Light"/>
            </a:endParaRPr>
          </a:p>
          <a:p>
            <a:pPr algn="l"/>
            <a:r>
              <a:rPr lang="en-GB" sz="1800" dirty="0" smtClean="0">
                <a:latin typeface="Helvetica Neue Light"/>
                <a:cs typeface="Helvetica Neue Light"/>
              </a:rPr>
              <a:t>Current situation: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latin typeface="Helvetica Neue Light"/>
                <a:cs typeface="Helvetica Neue Light"/>
              </a:rPr>
              <a:t>Rented a property via RM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latin typeface="Helvetica Neue Light"/>
                <a:cs typeface="Helvetica Neue Light"/>
              </a:rPr>
              <a:t>Now property owner</a:t>
            </a:r>
            <a:r>
              <a:rPr lang="en-GB" sz="1800" dirty="0">
                <a:latin typeface="Helvetica Neue Light"/>
                <a:cs typeface="Helvetica Neue Light"/>
              </a:rPr>
              <a:t> </a:t>
            </a:r>
            <a:r>
              <a:rPr lang="en-GB" sz="1800" dirty="0" smtClean="0">
                <a:latin typeface="Helvetica Neue Light"/>
                <a:cs typeface="Helvetica Neue Light"/>
              </a:rPr>
              <a:t>and </a:t>
            </a:r>
            <a:r>
              <a:rPr lang="en-GB" sz="1800" dirty="0" err="1" smtClean="0">
                <a:latin typeface="Helvetica Neue Light"/>
                <a:cs typeface="Helvetica Neue Light"/>
              </a:rPr>
              <a:t>Zoopla</a:t>
            </a:r>
            <a:r>
              <a:rPr lang="en-GB" sz="1800" dirty="0" smtClean="0">
                <a:latin typeface="Helvetica Neue Light"/>
                <a:cs typeface="Helvetica Neue Light"/>
              </a:rPr>
              <a:t> user</a:t>
            </a:r>
          </a:p>
          <a:p>
            <a:pPr algn="l"/>
            <a:endParaRPr lang="en-GB" sz="2400" dirty="0" smtClean="0">
              <a:latin typeface="Helvetica Neue Light"/>
              <a:cs typeface="Helvetica Neue Light"/>
            </a:endParaRPr>
          </a:p>
          <a:p>
            <a:pPr algn="l"/>
            <a:r>
              <a:rPr lang="en-GB" sz="1800" dirty="0" smtClean="0">
                <a:latin typeface="Helvetica Neue Light"/>
                <a:cs typeface="Helvetica Neue Light"/>
              </a:rPr>
              <a:t>Cool stuff: in her job she chooses the locations of the James Bond movies</a:t>
            </a:r>
          </a:p>
          <a:p>
            <a:pPr algn="l"/>
            <a:endParaRPr lang="en-GB" sz="2400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244811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128"/>
            <a:ext cx="9144000" cy="6080576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b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470" y="609481"/>
            <a:ext cx="7504611" cy="56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713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128"/>
            <a:ext cx="9144000" cy="6080576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2529" y="1581337"/>
            <a:ext cx="5338942" cy="434533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0A3774"/>
                </a:solidFill>
                <a:latin typeface="Helvetica Neue Light"/>
                <a:cs typeface="Helvetica Neue Light"/>
              </a:rPr>
              <a:t>Abi</a:t>
            </a:r>
            <a:endParaRPr lang="en-GB" sz="2400" dirty="0" smtClean="0">
              <a:latin typeface="Helvetica Neue Light"/>
              <a:cs typeface="Helvetica Neue Light"/>
            </a:endParaRPr>
          </a:p>
          <a:p>
            <a:pPr algn="l"/>
            <a:r>
              <a:rPr lang="en-GB" sz="1800" dirty="0">
                <a:latin typeface="Helvetica Neue Light"/>
                <a:cs typeface="Helvetica Neue Light"/>
              </a:rPr>
              <a:t>We all heard: Contemporary brand, Advertise a lot more, my friends use it</a:t>
            </a:r>
            <a:r>
              <a:rPr lang="en-GB" sz="1800" dirty="0" smtClean="0">
                <a:latin typeface="Helvetica Neue Light"/>
                <a:cs typeface="Helvetica Neue Light"/>
              </a:rPr>
              <a:t>…</a:t>
            </a:r>
          </a:p>
          <a:p>
            <a:pPr algn="l"/>
            <a:endParaRPr lang="en-GB" sz="1800" dirty="0">
              <a:latin typeface="Helvetica Neue Light"/>
              <a:cs typeface="Helvetica Neue Light"/>
            </a:endParaRPr>
          </a:p>
          <a:p>
            <a:pPr algn="l"/>
            <a:r>
              <a:rPr lang="en-GB" sz="1800" dirty="0" smtClean="0">
                <a:latin typeface="Helvetica Neue Light"/>
                <a:cs typeface="Helvetica Neue Light"/>
              </a:rPr>
              <a:t>…and she also said:</a:t>
            </a:r>
          </a:p>
          <a:p>
            <a:pPr algn="l"/>
            <a:endParaRPr lang="en-GB" sz="2400" dirty="0">
              <a:latin typeface="Helvetica Neue Light"/>
              <a:cs typeface="Helvetica Neue Light"/>
            </a:endParaRP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latin typeface="Helvetica Neue Light"/>
                <a:cs typeface="Helvetica Neue Light"/>
              </a:rPr>
              <a:t>Quicker on the mark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latin typeface="Helvetica Neue Light"/>
                <a:cs typeface="Helvetica Neue Light"/>
              </a:rPr>
              <a:t>Moving generation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latin typeface="Helvetica Neue Light"/>
                <a:cs typeface="Helvetica Neue Light"/>
              </a:rPr>
              <a:t>Technology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latin typeface="Helvetica Neue Light"/>
                <a:cs typeface="Helvetica Neue Light"/>
              </a:rPr>
              <a:t>More visible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latin typeface="Helvetica Neue Light"/>
                <a:cs typeface="Helvetica Neue Light"/>
              </a:rPr>
              <a:t>First with prices and location</a:t>
            </a:r>
          </a:p>
          <a:p>
            <a:pPr marL="342900" indent="-342900" algn="l">
              <a:buFont typeface="Arial"/>
              <a:buChar char="•"/>
            </a:pPr>
            <a:endParaRPr lang="en-GB" sz="1800" dirty="0">
              <a:latin typeface="Helvetica Neue Light"/>
              <a:cs typeface="Helvetica Neue Light"/>
            </a:endParaRPr>
          </a:p>
          <a:p>
            <a:pPr marL="342900" indent="-342900" algn="l">
              <a:buFont typeface="Arial"/>
              <a:buChar char="•"/>
            </a:pPr>
            <a:endParaRPr lang="en-GB" sz="2400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526149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M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6"/>
          <a:stretch/>
        </p:blipFill>
        <p:spPr>
          <a:xfrm>
            <a:off x="1817170" y="507999"/>
            <a:ext cx="5281467" cy="60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mepage_PS_rev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9" y="0"/>
            <a:ext cx="6226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2028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mepage_PS_rev28-open-filt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9" y="0"/>
            <a:ext cx="6226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4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2641122" y="3141464"/>
            <a:ext cx="3861757" cy="57507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De-constructing it</a:t>
            </a:r>
          </a:p>
        </p:txBody>
      </p:sp>
    </p:spTree>
    <p:extLst>
      <p:ext uri="{BB962C8B-B14F-4D97-AF65-F5344CB8AC3E}">
        <p14:creationId xmlns:p14="http://schemas.microsoft.com/office/powerpoint/2010/main" val="322370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53029" y="4588743"/>
            <a:ext cx="3537131" cy="1771418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Links and taxonomy coming from the new Information Architecture</a:t>
            </a:r>
          </a:p>
          <a:p>
            <a:pPr marL="171450" indent="-171450" algn="l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Better 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spacing and 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alignments</a:t>
            </a:r>
          </a:p>
          <a:p>
            <a:pPr marL="171450" indent="-171450" algn="l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Logged status and welcome message</a:t>
            </a:r>
          </a:p>
          <a:p>
            <a:pPr algn="l"/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Picture 4" descr="homepage_PS_rev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-1" r="13171" b="95041"/>
          <a:stretch/>
        </p:blipFill>
        <p:spPr>
          <a:xfrm>
            <a:off x="1703977" y="2638543"/>
            <a:ext cx="7128215" cy="510777"/>
          </a:xfrm>
          <a:prstGeom prst="rect">
            <a:avLst/>
          </a:prstGeom>
        </p:spPr>
      </p:pic>
      <p:pic>
        <p:nvPicPr>
          <p:cNvPr id="3" name="Picture 2" descr="homepage_PS_rev14-loggedI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r="12909" b="94952"/>
          <a:stretch/>
        </p:blipFill>
        <p:spPr>
          <a:xfrm>
            <a:off x="1703977" y="3603103"/>
            <a:ext cx="7128215" cy="512757"/>
          </a:xfrm>
          <a:prstGeom prst="rect">
            <a:avLst/>
          </a:prstGeom>
        </p:spPr>
      </p:pic>
      <p:pic>
        <p:nvPicPr>
          <p:cNvPr id="4" name="Picture 3" descr="RM-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4"/>
          <a:stretch/>
        </p:blipFill>
        <p:spPr>
          <a:xfrm>
            <a:off x="1703977" y="1530869"/>
            <a:ext cx="7128216" cy="48319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365364" y="816920"/>
            <a:ext cx="4392839" cy="494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Navigation</a:t>
            </a:r>
          </a:p>
          <a:p>
            <a:endParaRPr lang="en-GB" sz="2400" dirty="0" smtClean="0">
              <a:latin typeface="Helvetica Neue Light"/>
              <a:cs typeface="Helvetica Neu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3486" y="1583461"/>
            <a:ext cx="1059543" cy="3946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Current</a:t>
            </a:r>
            <a:endParaRPr lang="en-US" sz="1800" b="1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0617" y="2773169"/>
            <a:ext cx="1332412" cy="398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Proposed</a:t>
            </a:r>
            <a:endParaRPr lang="en-US" sz="1800" b="1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505269" y="4588743"/>
            <a:ext cx="3537131" cy="152757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SEO 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friendly implementation</a:t>
            </a:r>
          </a:p>
          <a:p>
            <a:pPr marL="285750" indent="-285750" algn="l">
              <a:buFont typeface="Arial"/>
              <a:buChar char="•"/>
            </a:pPr>
            <a:endParaRPr lang="en-US" sz="1400" spc="4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Facebook like button</a:t>
            </a:r>
          </a:p>
        </p:txBody>
      </p:sp>
    </p:spTree>
    <p:extLst>
      <p:ext uri="{BB962C8B-B14F-4D97-AF65-F5344CB8AC3E}">
        <p14:creationId xmlns:p14="http://schemas.microsoft.com/office/powerpoint/2010/main" val="127012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95" y="1128128"/>
            <a:ext cx="5834671" cy="1384663"/>
          </a:xfrm>
        </p:spPr>
        <p:txBody>
          <a:bodyPr/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7th </a:t>
            </a:r>
            <a:r>
              <a:rPr lang="en-US" sz="2000" dirty="0">
                <a:latin typeface="Helvetica Neue Light"/>
                <a:cs typeface="Helvetica Neue Light"/>
              </a:rPr>
              <a:t>Aug </a:t>
            </a:r>
            <a:r>
              <a:rPr lang="en-US" sz="2000" dirty="0" smtClean="0">
                <a:latin typeface="Helvetica Neue Light"/>
                <a:cs typeface="Helvetica Neue Light"/>
              </a:rPr>
              <a:t>2013</a:t>
            </a:r>
          </a:p>
          <a:p>
            <a:r>
              <a:rPr lang="en-US" sz="2400" dirty="0">
                <a:solidFill>
                  <a:srgbClr val="0A3774"/>
                </a:solidFill>
                <a:latin typeface="Helvetica Neue Light"/>
                <a:cs typeface="Helvetica Neue Light"/>
              </a:rPr>
              <a:t>Competitor search analysis </a:t>
            </a:r>
            <a:endParaRPr lang="en-GB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  <a:p>
            <a:endParaRPr lang="en-GB" dirty="0">
              <a:latin typeface="Helvetica Neue Light"/>
              <a:cs typeface="Helvetica Neue Light"/>
            </a:endParaRPr>
          </a:p>
        </p:txBody>
      </p:sp>
      <p:pic>
        <p:nvPicPr>
          <p:cNvPr id="8" name="Picture 7" descr="Zoop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6" y="2455017"/>
            <a:ext cx="2193414" cy="2160514"/>
          </a:xfrm>
          <a:prstGeom prst="rect">
            <a:avLst/>
          </a:prstGeom>
        </p:spPr>
      </p:pic>
      <p:pic>
        <p:nvPicPr>
          <p:cNvPr id="9" name="Picture 8" descr="R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98" y="3009341"/>
            <a:ext cx="2226752" cy="2555813"/>
          </a:xfrm>
          <a:prstGeom prst="rect">
            <a:avLst/>
          </a:prstGeom>
        </p:spPr>
      </p:pic>
      <p:pic>
        <p:nvPicPr>
          <p:cNvPr id="10" name="Picture 9" descr="Zillow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8"/>
          <a:stretch/>
        </p:blipFill>
        <p:spPr>
          <a:xfrm>
            <a:off x="6467905" y="2455018"/>
            <a:ext cx="2167005" cy="2160514"/>
          </a:xfrm>
          <a:prstGeom prst="rect">
            <a:avLst/>
          </a:prstGeom>
        </p:spPr>
      </p:pic>
      <p:pic>
        <p:nvPicPr>
          <p:cNvPr id="11" name="Picture 10" descr="Screen Shot 2014-01-09 at 15.00.4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5967"/>
          <a:stretch/>
        </p:blipFill>
        <p:spPr>
          <a:xfrm>
            <a:off x="4514425" y="3173596"/>
            <a:ext cx="2383312" cy="23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365364" y="816920"/>
            <a:ext cx="4392839" cy="494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Hero (top banner)</a:t>
            </a:r>
          </a:p>
          <a:p>
            <a:endParaRPr lang="en-GB" sz="2400" dirty="0" smtClean="0">
              <a:latin typeface="Helvetica Neue Light"/>
              <a:cs typeface="Helvetica Neue Light"/>
            </a:endParaRPr>
          </a:p>
        </p:txBody>
      </p:sp>
      <p:pic>
        <p:nvPicPr>
          <p:cNvPr id="9" name="Picture 8" descr="RM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5952" r="1294" b="73790"/>
          <a:stretch/>
        </p:blipFill>
        <p:spPr>
          <a:xfrm>
            <a:off x="1826210" y="1503908"/>
            <a:ext cx="6485048" cy="1553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6210" y="5478352"/>
            <a:ext cx="64290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Fresh and “actiony” strap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-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line to replace the old ‘see more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- eyes’ brand</a:t>
            </a:r>
          </a:p>
          <a:p>
            <a:pPr marL="171450" indent="-171450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171450" indent="-171450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Larger 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canvas for 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images (aspirational/emotional, or marketing-led)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4126" y="1517652"/>
            <a:ext cx="1059543" cy="3946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Current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41086" y="3268290"/>
            <a:ext cx="1332412" cy="398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Proposed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11" name="Picture 10" descr="homepage_PS_rev2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4609"/>
          <a:stretch/>
        </p:blipFill>
        <p:spPr>
          <a:xfrm>
            <a:off x="1882654" y="3253035"/>
            <a:ext cx="6372573" cy="21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1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887502" y="816920"/>
            <a:ext cx="3368997" cy="494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Featured content pods</a:t>
            </a:r>
          </a:p>
          <a:p>
            <a:endParaRPr lang="en-GB" sz="2400" dirty="0" smtClean="0">
              <a:latin typeface="Helvetica Neue Light"/>
              <a:cs typeface="Helvetica Neue Light"/>
            </a:endParaRPr>
          </a:p>
        </p:txBody>
      </p:sp>
      <p:pic>
        <p:nvPicPr>
          <p:cNvPr id="2" name="Picture 1" descr="Screen Shot 2014-01-09 at 20.10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8"/>
          <a:stretch/>
        </p:blipFill>
        <p:spPr>
          <a:xfrm>
            <a:off x="2507604" y="1554453"/>
            <a:ext cx="4682235" cy="180216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74619" y="1527812"/>
            <a:ext cx="1059543" cy="3946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Current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93190" y="3728287"/>
            <a:ext cx="1332412" cy="398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Proposed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3" name="Picture 2" descr="homepage_PS_rev28-open-filter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36207" r="39313" b="41136"/>
          <a:stretch/>
        </p:blipFill>
        <p:spPr>
          <a:xfrm>
            <a:off x="2483553" y="3527778"/>
            <a:ext cx="4628445" cy="25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365364" y="816920"/>
            <a:ext cx="4392839" cy="494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Sidebar</a:t>
            </a:r>
          </a:p>
          <a:p>
            <a:endParaRPr lang="en-GB" sz="2400" dirty="0" smtClean="0">
              <a:latin typeface="Helvetica Neue Light"/>
              <a:cs typeface="Helvetica Neue Light"/>
            </a:endParaRPr>
          </a:p>
        </p:txBody>
      </p:sp>
      <p:pic>
        <p:nvPicPr>
          <p:cNvPr id="3" name="Picture 2" descr="Screen Shot 2014-01-09 at 20.1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02" y="1922629"/>
            <a:ext cx="1670335" cy="3491214"/>
          </a:xfrm>
          <a:prstGeom prst="rect">
            <a:avLst/>
          </a:prstGeom>
        </p:spPr>
      </p:pic>
      <p:pic>
        <p:nvPicPr>
          <p:cNvPr id="4" name="Picture 3" descr="Screen Shot 2014-01-09 at 20.13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5" y="1924063"/>
            <a:ext cx="1663166" cy="351989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57408" y="1235784"/>
            <a:ext cx="1059543" cy="3946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Current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20427" y="1231498"/>
            <a:ext cx="1332412" cy="398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Proposed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Picture 1" descr="homepage_PS_rev28-open-filter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0" t="35843" r="16279" b="21162"/>
          <a:stretch/>
        </p:blipFill>
        <p:spPr>
          <a:xfrm>
            <a:off x="4757687" y="1945239"/>
            <a:ext cx="2121799" cy="4368302"/>
          </a:xfrm>
          <a:prstGeom prst="rect">
            <a:avLst/>
          </a:prstGeom>
        </p:spPr>
      </p:pic>
      <p:pic>
        <p:nvPicPr>
          <p:cNvPr id="5" name="Picture 4" descr="lg_homepage_PS_rev24-loggedin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1" t="30282" r="14508" b="26816"/>
          <a:stretch/>
        </p:blipFill>
        <p:spPr>
          <a:xfrm>
            <a:off x="6879486" y="1952373"/>
            <a:ext cx="1948873" cy="436830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086459" y="1637064"/>
            <a:ext cx="1741900" cy="398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Logged-in state</a:t>
            </a:r>
            <a:endParaRPr lang="en-US" sz="12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085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365364" y="816920"/>
            <a:ext cx="4392839" cy="494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Footer</a:t>
            </a:r>
          </a:p>
          <a:p>
            <a:endParaRPr lang="en-GB" sz="2400" dirty="0" smtClean="0">
              <a:latin typeface="Helvetica Neue Light"/>
              <a:cs typeface="Helvetica Neue Light"/>
            </a:endParaRPr>
          </a:p>
        </p:txBody>
      </p:sp>
      <p:pic>
        <p:nvPicPr>
          <p:cNvPr id="2" name="Picture 1" descr="Screen Shot 2014-01-09 at 20.1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602381"/>
            <a:ext cx="8312728" cy="2342599"/>
          </a:xfrm>
          <a:prstGeom prst="rect">
            <a:avLst/>
          </a:prstGeom>
        </p:spPr>
      </p:pic>
      <p:pic>
        <p:nvPicPr>
          <p:cNvPr id="5" name="Picture 4" descr="Screen Shot 2014-01-09 at 20.20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715"/>
            <a:ext cx="9144000" cy="215833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4996" y="1171088"/>
            <a:ext cx="1059543" cy="3946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Current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4996" y="4067661"/>
            <a:ext cx="1332412" cy="398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Proposed</a:t>
            </a:r>
            <a:endParaRPr lang="en-US" sz="18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399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316241" y="3141464"/>
            <a:ext cx="4511518" cy="57507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How old and new compare?</a:t>
            </a:r>
          </a:p>
          <a:p>
            <a:endParaRPr lang="en-GB" sz="2400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971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page_PS_rev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49" y="2613753"/>
            <a:ext cx="2874160" cy="3165568"/>
          </a:xfrm>
          <a:prstGeom prst="rect">
            <a:avLst/>
          </a:prstGeom>
        </p:spPr>
      </p:pic>
      <p:pic>
        <p:nvPicPr>
          <p:cNvPr id="6" name="Picture 5" descr="R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9" y="2567664"/>
            <a:ext cx="2449427" cy="2811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767" y="4493538"/>
            <a:ext cx="3546929" cy="2128157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017238" y="893722"/>
            <a:ext cx="3109525" cy="894438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5-seconds test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836383" y="1467523"/>
            <a:ext cx="2718337" cy="114623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+100</a:t>
            </a:r>
          </a:p>
          <a:p>
            <a:r>
              <a:rPr lang="en-GB" sz="2000" dirty="0">
                <a:solidFill>
                  <a:srgbClr val="0A3774"/>
                </a:solidFill>
                <a:latin typeface="Helvetica Neue Light"/>
                <a:cs typeface="Helvetica Neue Light"/>
              </a:rPr>
              <a:t>n</a:t>
            </a:r>
            <a:r>
              <a:rPr lang="en-GB" sz="20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ew participants</a:t>
            </a:r>
            <a:endParaRPr lang="en-GB" sz="20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393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page_PS_rev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06" y="1842341"/>
            <a:ext cx="2874160" cy="3165568"/>
          </a:xfrm>
          <a:prstGeom prst="rect">
            <a:avLst/>
          </a:prstGeom>
        </p:spPr>
      </p:pic>
      <p:pic>
        <p:nvPicPr>
          <p:cNvPr id="13" name="Picture 12" descr="R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0" y="1648033"/>
            <a:ext cx="2226752" cy="2555813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047098" y="914915"/>
            <a:ext cx="7049804" cy="73311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What </a:t>
            </a:r>
            <a:r>
              <a:rPr lang="en-US" sz="2000" dirty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was your natural response after having seen the layout?</a:t>
            </a:r>
          </a:p>
        </p:txBody>
      </p:sp>
      <p:pic>
        <p:nvPicPr>
          <p:cNvPr id="16" name="Picture 15" descr="Screen Shot 2014-01-09 at 19.13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" y="3300700"/>
            <a:ext cx="4671786" cy="2113874"/>
          </a:xfrm>
          <a:prstGeom prst="rect">
            <a:avLst/>
          </a:prstGeom>
        </p:spPr>
      </p:pic>
      <p:pic>
        <p:nvPicPr>
          <p:cNvPr id="2" name="Picture 1" descr="Screen Shot 2014-01-13 at 14.34.14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8231" r="3030" b="12784"/>
          <a:stretch/>
        </p:blipFill>
        <p:spPr>
          <a:xfrm>
            <a:off x="4074159" y="4846320"/>
            <a:ext cx="5019041" cy="1757680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16" idx="2"/>
            <a:endCxn id="2" idx="1"/>
          </p:cNvCxnSpPr>
          <p:nvPr/>
        </p:nvCxnSpPr>
        <p:spPr>
          <a:xfrm rot="16200000" flipH="1">
            <a:off x="3064973" y="4715974"/>
            <a:ext cx="310586" cy="17077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8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page_PS_rev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13" y="1502145"/>
            <a:ext cx="3843301" cy="423297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83661" y="938926"/>
            <a:ext cx="8176678" cy="60539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Could </a:t>
            </a:r>
            <a:r>
              <a:rPr lang="en-US" sz="2000" dirty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you describe in 3 adjectives the design of the layout you just saw</a:t>
            </a:r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?</a:t>
            </a:r>
          </a:p>
        </p:txBody>
      </p:sp>
      <p:pic>
        <p:nvPicPr>
          <p:cNvPr id="10" name="Picture 9" descr="R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3" y="1435813"/>
            <a:ext cx="3363507" cy="3860553"/>
          </a:xfrm>
          <a:prstGeom prst="rect">
            <a:avLst/>
          </a:prstGeom>
        </p:spPr>
      </p:pic>
      <p:pic>
        <p:nvPicPr>
          <p:cNvPr id="3" name="Picture 2" descr="Screen Shot 2014-01-09 at 18.26.5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r="2993"/>
          <a:stretch/>
        </p:blipFill>
        <p:spPr>
          <a:xfrm>
            <a:off x="-1" y="4148584"/>
            <a:ext cx="3799841" cy="1807061"/>
          </a:xfrm>
          <a:prstGeom prst="rect">
            <a:avLst/>
          </a:prstGeom>
        </p:spPr>
      </p:pic>
      <p:pic>
        <p:nvPicPr>
          <p:cNvPr id="4" name="Picture 3" descr="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26" y="4429126"/>
            <a:ext cx="5033294" cy="2183956"/>
          </a:xfrm>
          <a:prstGeom prst="rect">
            <a:avLst/>
          </a:prstGeom>
        </p:spPr>
      </p:pic>
      <p:cxnSp>
        <p:nvCxnSpPr>
          <p:cNvPr id="13" name="Elbow Connector 12"/>
          <p:cNvCxnSpPr>
            <a:stCxn id="3" idx="3"/>
            <a:endCxn id="4" idx="1"/>
          </p:cNvCxnSpPr>
          <p:nvPr/>
        </p:nvCxnSpPr>
        <p:spPr>
          <a:xfrm>
            <a:off x="3799840" y="5052115"/>
            <a:ext cx="381986" cy="4689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19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1013975" y="824089"/>
            <a:ext cx="7116050" cy="73747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What </a:t>
            </a:r>
            <a:r>
              <a:rPr lang="en-US" sz="2000" dirty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is your impression of this company based on its choice of website design</a:t>
            </a:r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? Did </a:t>
            </a:r>
            <a:r>
              <a:rPr lang="en-US" sz="2000" dirty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the brand appear trustworthy?</a:t>
            </a:r>
            <a:endParaRPr lang="en-US" sz="2000" dirty="0" smtClean="0">
              <a:solidFill>
                <a:srgbClr val="0A3774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431280" y="4264500"/>
            <a:ext cx="2255520" cy="83581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I can search for a home. It seemed professional and trustworthy.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604000" y="2770655"/>
            <a:ext cx="1903730" cy="62866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Great design.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379932" y="1760557"/>
            <a:ext cx="2667000" cy="82263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Yes </a:t>
            </a:r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it did. The site felt cosy yet professional. Felt like I would want to explore.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32830" y="4386421"/>
            <a:ext cx="2777124" cy="47911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Definitely </a:t>
            </a:r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trustworthy. Looks nice, clean.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32830" y="2855181"/>
            <a:ext cx="2777124" cy="101291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Modern and professional company. It offers lots of useful information I’m interested in.</a:t>
            </a:r>
            <a:endParaRPr lang="en-US" sz="1400" i="1" dirty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941320" y="5688646"/>
            <a:ext cx="3886200" cy="76787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Good </a:t>
            </a:r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company, big one, Open-minded atmosphere, Absolutely trustworthy. Stable, not stressed out to get you as a customer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cxnSp>
        <p:nvCxnSpPr>
          <p:cNvPr id="3" name="Elbow Connector 2"/>
          <p:cNvCxnSpPr>
            <a:stCxn id="19" idx="0"/>
            <a:endCxn id="17" idx="1"/>
          </p:cNvCxnSpPr>
          <p:nvPr/>
        </p:nvCxnSpPr>
        <p:spPr>
          <a:xfrm rot="5400000" flipH="1" flipV="1">
            <a:off x="2259010" y="1734259"/>
            <a:ext cx="683305" cy="15585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7" idx="3"/>
            <a:endCxn id="16" idx="0"/>
          </p:cNvCxnSpPr>
          <p:nvPr/>
        </p:nvCxnSpPr>
        <p:spPr>
          <a:xfrm>
            <a:off x="6046932" y="2171876"/>
            <a:ext cx="1508933" cy="59877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2"/>
            <a:endCxn id="15" idx="0"/>
          </p:cNvCxnSpPr>
          <p:nvPr/>
        </p:nvCxnSpPr>
        <p:spPr>
          <a:xfrm rot="16200000" flipH="1">
            <a:off x="7124862" y="3830321"/>
            <a:ext cx="865181" cy="3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5" idx="2"/>
            <a:endCxn id="21" idx="3"/>
          </p:cNvCxnSpPr>
          <p:nvPr/>
        </p:nvCxnSpPr>
        <p:spPr>
          <a:xfrm rot="5400000">
            <a:off x="6707147" y="5220692"/>
            <a:ext cx="972266" cy="7315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1" idx="1"/>
            <a:endCxn id="18" idx="2"/>
          </p:cNvCxnSpPr>
          <p:nvPr/>
        </p:nvCxnSpPr>
        <p:spPr>
          <a:xfrm rot="10800000">
            <a:off x="1821392" y="4865535"/>
            <a:ext cx="1119928" cy="1207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5400000" flipH="1" flipV="1">
            <a:off x="1548616" y="4065593"/>
            <a:ext cx="560377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homepage_PS_rev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60" y="2570485"/>
            <a:ext cx="2746912" cy="30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128"/>
            <a:ext cx="9144000" cy="6080576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80080" y="3141464"/>
            <a:ext cx="2783840" cy="57507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Helvetica Neue Light"/>
                <a:cs typeface="Helvetica Neue Light"/>
              </a:rPr>
              <a:t>Thank you</a:t>
            </a:r>
            <a:endParaRPr lang="en-GB" sz="2400" dirty="0" smtClean="0">
              <a:latin typeface="Helvetica Neue Light"/>
              <a:cs typeface="Helvetica Neue Light"/>
            </a:endParaRPr>
          </a:p>
          <a:p>
            <a:endParaRPr lang="en-GB" sz="2400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666230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796" y="5242236"/>
            <a:ext cx="5000409" cy="945204"/>
          </a:xfrm>
        </p:spPr>
        <p:txBody>
          <a:bodyPr/>
          <a:lstStyle/>
          <a:p>
            <a:r>
              <a:rPr lang="en-US" sz="4000" i="1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Confusing, cluttered</a:t>
            </a:r>
            <a:endParaRPr lang="en-GB" sz="4000" i="1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Picture 1" descr="Zoop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3" y="1194418"/>
            <a:ext cx="3885767" cy="3827482"/>
          </a:xfrm>
          <a:prstGeom prst="rect">
            <a:avLst/>
          </a:prstGeom>
        </p:spPr>
      </p:pic>
      <p:pic>
        <p:nvPicPr>
          <p:cNvPr id="5" name="Picture 4" descr="RM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6"/>
          <a:stretch/>
        </p:blipFill>
        <p:spPr>
          <a:xfrm>
            <a:off x="4765476" y="1194418"/>
            <a:ext cx="3944828" cy="38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illo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1"/>
          <a:stretch/>
        </p:blipFill>
        <p:spPr>
          <a:xfrm>
            <a:off x="6681640" y="2804154"/>
            <a:ext cx="2167006" cy="2555813"/>
          </a:xfrm>
          <a:prstGeom prst="rect">
            <a:avLst/>
          </a:prstGeom>
        </p:spPr>
      </p:pic>
      <p:pic>
        <p:nvPicPr>
          <p:cNvPr id="6" name="Picture 5" descr="R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0" y="2804154"/>
            <a:ext cx="2226752" cy="25558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927" y="4493538"/>
            <a:ext cx="3546929" cy="2128157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017238" y="893722"/>
            <a:ext cx="3109525" cy="894438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5-seconds test </a:t>
            </a:r>
          </a:p>
          <a:p>
            <a:r>
              <a:rPr lang="en-US" sz="1800" dirty="0" smtClean="0">
                <a:latin typeface="Helvetica Neue Light"/>
                <a:cs typeface="Helvetica Neue Light"/>
              </a:rPr>
              <a:t>with 110 users</a:t>
            </a:r>
            <a:endParaRPr lang="en-GB" sz="1800" dirty="0">
              <a:latin typeface="Helvetica Neue Light"/>
              <a:cs typeface="Helvetica Neue Light"/>
            </a:endParaRPr>
          </a:p>
          <a:p>
            <a:endParaRPr lang="en-GB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Zoop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71" y="2043467"/>
            <a:ext cx="2193414" cy="21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1457632" y="1540608"/>
            <a:ext cx="6228737" cy="377678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We asked:</a:t>
            </a:r>
          </a:p>
          <a:p>
            <a:pPr marL="342900" indent="-342900" algn="l">
              <a:buFont typeface="+mj-lt"/>
              <a:buAutoNum type="arabicPeriod"/>
            </a:pPr>
            <a:endParaRPr lang="en-GB" sz="1400" dirty="0" smtClean="0">
              <a:latin typeface="Helvetica Neue Light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What was the first thing that you noticed, or what called out to you most?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Other than the Search, what other 2 features could you have explored on that page?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Could </a:t>
            </a:r>
            <a:r>
              <a:rPr lang="en-US" sz="1400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you describe in 3 adjectives the design of the layout you just saw?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 dirty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What </a:t>
            </a:r>
            <a:r>
              <a:rPr lang="en-US" sz="1400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is your impression of this company based on its choice of website design? Did the brand appear trustworthy?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 dirty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What </a:t>
            </a:r>
            <a:r>
              <a:rPr lang="en-US" sz="1400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was your natural response after having seen the layout?</a:t>
            </a:r>
          </a:p>
          <a:p>
            <a:pPr algn="l"/>
            <a:endParaRPr lang="en-US" sz="1400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38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2016596" y="1898992"/>
            <a:ext cx="5110808" cy="306001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We phrased it differently but we asked:</a:t>
            </a:r>
          </a:p>
          <a:p>
            <a:pPr marL="342900" indent="-342900" algn="l">
              <a:buFont typeface="+mj-lt"/>
              <a:buAutoNum type="arabicPeriod"/>
            </a:pPr>
            <a:endParaRPr lang="en-GB" sz="1400" dirty="0" smtClean="0">
              <a:latin typeface="Helvetica Neue Light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1400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Is our offering/CTAs clear, visible, and memorable?</a:t>
            </a:r>
          </a:p>
          <a:p>
            <a:pPr algn="l"/>
            <a:endParaRPr lang="en-US" sz="1600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How is our presentation/brand perceived?</a:t>
            </a:r>
            <a:endParaRPr lang="en-US" sz="1600" dirty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algn="l"/>
            <a:endParaRPr lang="en-US" sz="1600" dirty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Does it inspire confidence, trustworthiness?</a:t>
            </a:r>
          </a:p>
          <a:p>
            <a:pPr marL="342900" indent="-342900" algn="l">
              <a:buFont typeface="+mj-lt"/>
              <a:buAutoNum type="arabicPeriod"/>
            </a:pPr>
            <a:endParaRPr lang="en-US" sz="1600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Is it positive and engaging?</a:t>
            </a:r>
            <a:endParaRPr lang="en-US" sz="1600" dirty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  <a:p>
            <a:pPr algn="l"/>
            <a:endParaRPr lang="en-US" sz="1400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7425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Zillo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1"/>
          <a:stretch/>
        </p:blipFill>
        <p:spPr>
          <a:xfrm>
            <a:off x="6445783" y="2920203"/>
            <a:ext cx="2167006" cy="2555813"/>
          </a:xfrm>
          <a:prstGeom prst="rect">
            <a:avLst/>
          </a:prstGeom>
        </p:spPr>
      </p:pic>
      <p:pic>
        <p:nvPicPr>
          <p:cNvPr id="21" name="Picture 20" descr="R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0" y="2920203"/>
            <a:ext cx="2226752" cy="2555813"/>
          </a:xfrm>
          <a:prstGeom prst="rect">
            <a:avLst/>
          </a:prstGeom>
        </p:spPr>
      </p:pic>
      <p:pic>
        <p:nvPicPr>
          <p:cNvPr id="22" name="Picture 21" descr="Zoop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1" y="1846304"/>
            <a:ext cx="2193414" cy="2160514"/>
          </a:xfrm>
          <a:prstGeom prst="rect">
            <a:avLst/>
          </a:prstGeom>
        </p:spPr>
      </p:pic>
      <p:pic>
        <p:nvPicPr>
          <p:cNvPr id="23" name="Picture 22" descr="Screen Shot 2014-01-09 at 18.23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93" y="2920203"/>
            <a:ext cx="3193874" cy="1458620"/>
          </a:xfrm>
          <a:prstGeom prst="rect">
            <a:avLst/>
          </a:prstGeom>
        </p:spPr>
      </p:pic>
      <p:pic>
        <p:nvPicPr>
          <p:cNvPr id="24" name="Picture 23" descr="Screen Shot 2014-01-09 at 18.25.1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19" y="4881224"/>
            <a:ext cx="4217481" cy="1732643"/>
          </a:xfrm>
          <a:prstGeom prst="rect">
            <a:avLst/>
          </a:prstGeom>
        </p:spPr>
      </p:pic>
      <p:pic>
        <p:nvPicPr>
          <p:cNvPr id="25" name="Picture 24" descr="Screen Shot 2014-01-09 at 18.26.5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4788664"/>
            <a:ext cx="4000500" cy="1807061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483661" y="938926"/>
            <a:ext cx="8176678" cy="60539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Could </a:t>
            </a:r>
            <a:r>
              <a:rPr lang="en-US" sz="2000" dirty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you describe in 3 adjectives the design of the layout you just saw</a:t>
            </a:r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68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M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7" y="2751730"/>
            <a:ext cx="2226752" cy="2555813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013975" y="824089"/>
            <a:ext cx="7116050" cy="73747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What </a:t>
            </a:r>
            <a:r>
              <a:rPr lang="en-US" sz="2000" dirty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is your impression of this company based on its choice of website design</a:t>
            </a:r>
            <a:r>
              <a:rPr lang="en-US" sz="2000" dirty="0" smtClean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? Did </a:t>
            </a:r>
            <a:r>
              <a:rPr lang="en-US" sz="2000" dirty="0">
                <a:solidFill>
                  <a:srgbClr val="0A3774"/>
                </a:solidFill>
                <a:latin typeface="Helvetica Neue Light"/>
                <a:ea typeface="Calibri"/>
                <a:cs typeface="Helvetica Neue Light"/>
              </a:rPr>
              <a:t>the brand appear trustworthy?</a:t>
            </a:r>
            <a:endParaRPr lang="en-US" sz="2000" dirty="0" smtClean="0">
              <a:solidFill>
                <a:srgbClr val="0A3774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431280" y="4264501"/>
            <a:ext cx="2255520" cy="60103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single </a:t>
            </a:r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room office, small time, un secure </a:t>
            </a:r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trends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604000" y="2770655"/>
            <a:ext cx="1903730" cy="62866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Just another spam real estate site.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379932" y="1902797"/>
            <a:ext cx="2667000" cy="55592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large </a:t>
            </a:r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portfolio, but kind of cheap (not in a good way)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32830" y="4386421"/>
            <a:ext cx="2777124" cy="47911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small, maybe family business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32830" y="2790975"/>
            <a:ext cx="2777124" cy="101291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not </a:t>
            </a:r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a start-up, but possibly either a very small, local company </a:t>
            </a:r>
            <a:r>
              <a:rPr lang="en-US" sz="1400" i="1" dirty="0" smtClean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or </a:t>
            </a:r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a large, "old school" corporation. Design wasn't "trendy".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941320" y="5574502"/>
            <a:ext cx="3886200" cy="76787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>
                <a:solidFill>
                  <a:srgbClr val="000000"/>
                </a:solidFill>
                <a:latin typeface="Helvetica Neue Light"/>
                <a:ea typeface="Calibri"/>
                <a:cs typeface="Helvetica Neue Light"/>
              </a:rPr>
              <a:t>Start-up company who is trying to use the web as a key launching pad for their service portfolio </a:t>
            </a:r>
            <a:endParaRPr lang="en-US" sz="1400" i="1" dirty="0" smtClean="0">
              <a:solidFill>
                <a:srgbClr val="000000"/>
              </a:solidFill>
              <a:latin typeface="Helvetica Neue Light"/>
              <a:ea typeface="Calibri"/>
              <a:cs typeface="Helvetica Neue Light"/>
            </a:endParaRPr>
          </a:p>
        </p:txBody>
      </p:sp>
      <p:cxnSp>
        <p:nvCxnSpPr>
          <p:cNvPr id="3" name="Elbow Connector 2"/>
          <p:cNvCxnSpPr>
            <a:stCxn id="19" idx="0"/>
            <a:endCxn id="17" idx="1"/>
          </p:cNvCxnSpPr>
          <p:nvPr/>
        </p:nvCxnSpPr>
        <p:spPr>
          <a:xfrm rot="5400000" flipH="1" flipV="1">
            <a:off x="2295554" y="1706597"/>
            <a:ext cx="610216" cy="15585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7" idx="3"/>
            <a:endCxn id="16" idx="0"/>
          </p:cNvCxnSpPr>
          <p:nvPr/>
        </p:nvCxnSpPr>
        <p:spPr>
          <a:xfrm>
            <a:off x="6046932" y="2180759"/>
            <a:ext cx="1508933" cy="5898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2"/>
            <a:endCxn id="15" idx="0"/>
          </p:cNvCxnSpPr>
          <p:nvPr/>
        </p:nvCxnSpPr>
        <p:spPr>
          <a:xfrm rot="16200000" flipH="1">
            <a:off x="7124861" y="3830322"/>
            <a:ext cx="865182" cy="3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5" idx="2"/>
            <a:endCxn id="21" idx="3"/>
          </p:cNvCxnSpPr>
          <p:nvPr/>
        </p:nvCxnSpPr>
        <p:spPr>
          <a:xfrm rot="5400000">
            <a:off x="6646827" y="5046228"/>
            <a:ext cx="1092906" cy="7315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1" idx="1"/>
            <a:endCxn id="18" idx="2"/>
          </p:cNvCxnSpPr>
          <p:nvPr/>
        </p:nvCxnSpPr>
        <p:spPr>
          <a:xfrm rot="10800000">
            <a:off x="1821392" y="4865535"/>
            <a:ext cx="1119928" cy="10929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5400000" flipH="1" flipV="1">
            <a:off x="1548616" y="4065593"/>
            <a:ext cx="560377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3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48101" y="1546170"/>
            <a:ext cx="3887019" cy="445105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Perceived issues:</a:t>
            </a:r>
            <a:endParaRPr lang="en-GB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  <a:p>
            <a:pPr algn="l"/>
            <a:endParaRPr lang="en-US" sz="1400" spc="4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Service 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offering is not entirely clear/visible</a:t>
            </a:r>
          </a:p>
          <a:p>
            <a:pPr marL="285750" indent="-285750" algn="l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Usability and brand perception are poor</a:t>
            </a:r>
          </a:p>
          <a:p>
            <a:pPr marL="285750" indent="-285750" algn="l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Not </a:t>
            </a:r>
            <a:r>
              <a:rPr lang="en-US" sz="1400" spc="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optimised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for touch 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devices</a:t>
            </a:r>
            <a:endParaRPr lang="en-US" sz="1400" spc="4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Design 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language is dated and unappealing to users</a:t>
            </a:r>
          </a:p>
          <a:p>
            <a:pPr algn="l"/>
            <a:endParaRPr lang="en-US" sz="1400" spc="4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Content is old and text-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heavy (mostly 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designed </a:t>
            </a:r>
            <a:r>
              <a:rPr lang="en-US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for SEO rather than users</a:t>
            </a:r>
            <a:r>
              <a:rPr lang="en-US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)</a:t>
            </a:r>
          </a:p>
          <a:p>
            <a:pPr marL="285750" indent="-285750" algn="l">
              <a:buFont typeface="Arial"/>
              <a:buChar char="•"/>
            </a:pPr>
            <a:endParaRPr lang="en-US" sz="1400" spc="4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marL="285750" indent="-285750" algn="l">
              <a:buFont typeface="Arial"/>
              <a:buChar char="•"/>
            </a:pPr>
            <a:endParaRPr lang="en-US" sz="1400" spc="4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13" name="Picture 12" descr="RM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6"/>
          <a:stretch/>
        </p:blipFill>
        <p:spPr>
          <a:xfrm>
            <a:off x="4276955" y="887619"/>
            <a:ext cx="4694325" cy="541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FAF1516570E42BCCDC4B2F35DDF48" ma:contentTypeVersion="1" ma:contentTypeDescription="Create a new document." ma:contentTypeScope="" ma:versionID="f18cad56b1fd04cdb7fe221b0410d1e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BB49775-3692-47E3-98E6-0DB02D306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9FC3FE1-D1B1-4971-BE9E-FEA1FCB5D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F6147-40EF-4C16-9A5E-326763ADB72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1169</Words>
  <Application>Microsoft Macintosh PowerPoint</Application>
  <PresentationFormat>On-screen Show (4:3)</PresentationFormat>
  <Paragraphs>195</Paragraphs>
  <Slides>29</Slides>
  <Notes>29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Patrizio Saliani </Manager>
  <Company>Rightmove.co.uk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Publicsite Presentation 12-10-2012</dc:title>
  <dc:subject/>
  <dc:creator>Patrizio Saliani</dc:creator>
  <cp:keywords>Patrizio Saliani </cp:keywords>
  <dc:description>Created by: Patrizio Saliani
</dc:description>
  <cp:lastModifiedBy>Patrizio Saliani</cp:lastModifiedBy>
  <cp:revision>245</cp:revision>
  <dcterms:created xsi:type="dcterms:W3CDTF">2012-10-10T09:25:10Z</dcterms:created>
  <dcterms:modified xsi:type="dcterms:W3CDTF">2014-07-31T10:10:26Z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0x0101007A0FAF1516570E42BCCDC4B2F35DDF48</vt:lpwstr>
  </property>
</Properties>
</file>