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345" r:id="rId5"/>
    <p:sldId id="439" r:id="rId6"/>
    <p:sldId id="438" r:id="rId7"/>
    <p:sldId id="454" r:id="rId8"/>
    <p:sldId id="455" r:id="rId9"/>
    <p:sldId id="456" r:id="rId10"/>
    <p:sldId id="440" r:id="rId11"/>
    <p:sldId id="435" r:id="rId12"/>
    <p:sldId id="437" r:id="rId13"/>
    <p:sldId id="434" r:id="rId14"/>
    <p:sldId id="430" r:id="rId15"/>
    <p:sldId id="431" r:id="rId16"/>
    <p:sldId id="448" r:id="rId17"/>
    <p:sldId id="443" r:id="rId18"/>
    <p:sldId id="449" r:id="rId19"/>
    <p:sldId id="450" r:id="rId20"/>
    <p:sldId id="451" r:id="rId21"/>
    <p:sldId id="452" r:id="rId22"/>
    <p:sldId id="453" r:id="rId23"/>
    <p:sldId id="40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q+GICTmPMA+G80KBv0XaQ==" hashData="eBDqGlYB5E6GZTktGJ7x44tBHV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5F7"/>
    <a:srgbClr val="EEEEEE"/>
    <a:srgbClr val="F8F8F8"/>
    <a:srgbClr val="0A3774"/>
    <a:srgbClr val="F7F7F7"/>
    <a:srgbClr val="F0F0F0"/>
    <a:srgbClr val="EAEAEA"/>
    <a:srgbClr val="606060"/>
    <a:srgbClr val="76767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 autoAdjust="0"/>
    <p:restoredTop sz="70065" autoAdjust="0"/>
  </p:normalViewPr>
  <p:slideViewPr>
    <p:cSldViewPr snapToGrid="0" snapToObjects="1">
      <p:cViewPr>
        <p:scale>
          <a:sx n="200" d="100"/>
          <a:sy n="200" d="100"/>
        </p:scale>
        <p:origin x="-34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ABF27-E0E0-AC47-8373-2AA3DA2DB3AB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D56C5-7E33-1346-9066-02F6A9E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8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4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</a:t>
            </a:r>
            <a:r>
              <a:rPr lang="en-US" baseline="0" dirty="0" smtClean="0"/>
              <a:t> by: Patrizio Saliani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7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5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6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4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3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5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8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5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1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0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mium-listing_PS_rev04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51"/>
          <a:stretch/>
        </p:blipFill>
        <p:spPr>
          <a:xfrm>
            <a:off x="0" y="603"/>
            <a:ext cx="9144000" cy="525540"/>
          </a:xfrm>
          <a:prstGeom prst="rect">
            <a:avLst/>
          </a:prstGeom>
        </p:spPr>
      </p:pic>
      <p:pic>
        <p:nvPicPr>
          <p:cNvPr id="8" name="Picture 7" descr="premium-listing_PS_rev04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8"/>
          <a:stretch/>
        </p:blipFill>
        <p:spPr>
          <a:xfrm>
            <a:off x="-1807" y="6585856"/>
            <a:ext cx="9144000" cy="279407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3247922" y="231878"/>
            <a:ext cx="1348659" cy="23515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Publicsite</a:t>
            </a:r>
            <a:endParaRPr lang="en-US" sz="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723003" y="230245"/>
            <a:ext cx="22906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Site re-style</a:t>
            </a:r>
            <a:endParaRPr lang="en-US" sz="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7609523" y="6606507"/>
            <a:ext cx="1541954" cy="273911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00" dirty="0" smtClean="0">
                <a:solidFill>
                  <a:srgbClr val="F7F5F7"/>
                </a:solidFill>
                <a:latin typeface="Helvetica Neue"/>
                <a:cs typeface="Helvetica Neue"/>
              </a:rPr>
              <a:t>Created by</a:t>
            </a:r>
            <a:r>
              <a:rPr lang="en-GB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:</a:t>
            </a:r>
            <a:r>
              <a:rPr lang="en-GB" sz="800" baseline="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UX &amp; Design Team</a:t>
            </a:r>
            <a:endParaRPr lang="en-US" sz="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4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29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gi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1280" y="3151973"/>
            <a:ext cx="3901440" cy="554054"/>
          </a:xfrm>
        </p:spPr>
        <p:txBody>
          <a:bodyPr/>
          <a:lstStyle/>
          <a:p>
            <a:r>
              <a:rPr lang="en-US" sz="2400" dirty="0" smtClean="0">
                <a:solidFill>
                  <a:srgbClr val="767676"/>
                </a:solidFill>
                <a:latin typeface="Helvetica Neue Light"/>
                <a:cs typeface="Helvetica Neue Light"/>
              </a:rPr>
              <a:t>Rightmove.co.uk re-style</a:t>
            </a:r>
            <a:endParaRPr lang="en-US" sz="2400" dirty="0">
              <a:solidFill>
                <a:srgbClr val="767676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347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/>
        </p:blipFill>
        <p:spPr>
          <a:xfrm>
            <a:off x="4950737" y="2159000"/>
            <a:ext cx="3619500" cy="4343400"/>
          </a:xfrm>
          <a:prstGeom prst="rect">
            <a:avLst/>
          </a:prstGeom>
        </p:spPr>
      </p:pic>
      <p:pic>
        <p:nvPicPr>
          <p:cNvPr id="5" name="Picture 4" descr="Screen Shot 2014-05-15 at 15.38.3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2"/>
          <a:stretch/>
        </p:blipFill>
        <p:spPr>
          <a:xfrm>
            <a:off x="831850" y="2527300"/>
            <a:ext cx="3314700" cy="3975100"/>
          </a:xfrm>
          <a:prstGeom prst="rect">
            <a:avLst/>
          </a:prstGeom>
        </p:spPr>
      </p:pic>
      <p:pic>
        <p:nvPicPr>
          <p:cNvPr id="9" name="Picture 8" descr="1-rotate-hand-gesture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80" y="3324669"/>
            <a:ext cx="3180970" cy="3711131"/>
          </a:xfrm>
          <a:prstGeom prst="rect">
            <a:avLst/>
          </a:prstGeom>
        </p:spPr>
      </p:pic>
      <p:pic>
        <p:nvPicPr>
          <p:cNvPr id="2" name="Picture 1" descr="1-rotate-hand-gesture-icon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6"/>
          <a:stretch/>
        </p:blipFill>
        <p:spPr>
          <a:xfrm>
            <a:off x="1219580" y="3629469"/>
            <a:ext cx="3180970" cy="2872931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899850" y="887696"/>
            <a:ext cx="5344301" cy="51592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Usable on Tablet devices</a:t>
            </a:r>
            <a:endParaRPr lang="en-US" sz="2400" dirty="0">
              <a:solidFill>
                <a:srgbClr val="0A3774"/>
              </a:solidFill>
              <a:latin typeface="Helvetica Neue Light"/>
              <a:cs typeface="Helvetica Neue Light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98930" y="1363403"/>
            <a:ext cx="8546140" cy="125941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20"/>
              </a:lnSpc>
            </a:pP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Users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interact with touch-based user interfaces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also with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their fingers. So user interface controls have to be big enough to capture fingertip actions without frustrating users with erroneous actions and tiny targets</a:t>
            </a:r>
            <a:endParaRPr lang="en-GB" sz="1600" kern="1700" dirty="0">
              <a:solidFill>
                <a:srgbClr val="262626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2" name="Picture 11" descr="361px-redx2-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30" y="3860279"/>
            <a:ext cx="469900" cy="53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7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95" y="1090029"/>
            <a:ext cx="5834671" cy="536982"/>
          </a:xfrm>
        </p:spPr>
        <p:txBody>
          <a:bodyPr/>
          <a:lstStyle/>
          <a:p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Simple </a:t>
            </a:r>
            <a:r>
              <a:rPr lang="en-US" sz="2400" dirty="0">
                <a:solidFill>
                  <a:srgbClr val="0A3774"/>
                </a:solidFill>
                <a:latin typeface="Helvetica Neue Light"/>
                <a:cs typeface="Helvetica Neue Light"/>
              </a:rPr>
              <a:t>and </a:t>
            </a:r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friendly</a:t>
            </a:r>
            <a:endParaRPr lang="en-US" sz="2400" dirty="0">
              <a:solidFill>
                <a:srgbClr val="0A3774"/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6858" y="1564786"/>
            <a:ext cx="8683579" cy="1056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20"/>
              </a:lnSpc>
              <a:spcAft>
                <a:spcPts val="600"/>
              </a:spcAft>
            </a:pP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Focus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on what’s important.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By offering a simple design we don’t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distract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our visitors, and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they will be more likely to do what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we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want them to do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. Icons for example manage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to communicate the information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clearly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as well as being more attractive</a:t>
            </a:r>
            <a:endParaRPr lang="en-GB" sz="1600" kern="1700" dirty="0">
              <a:solidFill>
                <a:srgbClr val="262626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2" name="Picture 11" descr="Screen Shot 2014-05-15 at 15.05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8" y="2913486"/>
            <a:ext cx="3352800" cy="2908300"/>
          </a:xfrm>
          <a:prstGeom prst="rect">
            <a:avLst/>
          </a:prstGeom>
        </p:spPr>
      </p:pic>
      <p:pic>
        <p:nvPicPr>
          <p:cNvPr id="15" name="Picture 14" descr="p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2786486"/>
            <a:ext cx="3429000" cy="3708400"/>
          </a:xfrm>
          <a:prstGeom prst="rect">
            <a:avLst/>
          </a:prstGeom>
        </p:spPr>
      </p:pic>
      <p:pic>
        <p:nvPicPr>
          <p:cNvPr id="18" name="Picture 17" descr="361px-redx2-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8" y="2786486"/>
            <a:ext cx="469900" cy="534983"/>
          </a:xfrm>
          <a:prstGeom prst="rect">
            <a:avLst/>
          </a:prstGeom>
        </p:spPr>
      </p:pic>
      <p:pic>
        <p:nvPicPr>
          <p:cNvPr id="19" name="Picture 18" descr="361px-redx2-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8" y="4081886"/>
            <a:ext cx="469900" cy="53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9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95" y="1039229"/>
            <a:ext cx="5834671" cy="536982"/>
          </a:xfrm>
        </p:spPr>
        <p:txBody>
          <a:bodyPr/>
          <a:lstStyle/>
          <a:p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Warm and human</a:t>
            </a:r>
            <a:endParaRPr lang="en-US" sz="2400" dirty="0">
              <a:solidFill>
                <a:srgbClr val="0A3774"/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11200" y="1557161"/>
            <a:ext cx="7928915" cy="150861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20"/>
              </a:lnSpc>
            </a:pP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Our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photography style should capture the moment, emotions should be real, and the choice of subject, wherever possible, should be authentic. Our images are saturated in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color,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vibrant and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bright.</a:t>
            </a:r>
            <a:endParaRPr lang="en-GB" sz="1600" kern="1700" dirty="0">
              <a:solidFill>
                <a:srgbClr val="262626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5" name="Picture 14" descr="159627495_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25" y="3511982"/>
            <a:ext cx="3886489" cy="2590993"/>
          </a:xfrm>
          <a:prstGeom prst="rect">
            <a:avLst/>
          </a:prstGeom>
        </p:spPr>
      </p:pic>
      <p:pic>
        <p:nvPicPr>
          <p:cNvPr id="17" name="Picture 16" descr="mobile_mature_000020190532Large_jp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2" y="3004787"/>
            <a:ext cx="4170949" cy="2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9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665" y="3160509"/>
            <a:ext cx="5834671" cy="536982"/>
          </a:xfrm>
        </p:spPr>
        <p:txBody>
          <a:bodyPr/>
          <a:lstStyle/>
          <a:p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Predictable and consistent</a:t>
            </a:r>
            <a:endParaRPr lang="en-US" sz="2400" dirty="0">
              <a:solidFill>
                <a:srgbClr val="0A3774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9305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page_PS_rev2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1970028" y="739774"/>
            <a:ext cx="5203945" cy="571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5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rch_results_PS_rev4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" r="1437" b="19143"/>
          <a:stretch/>
        </p:blipFill>
        <p:spPr>
          <a:xfrm>
            <a:off x="1893323" y="673098"/>
            <a:ext cx="5280650" cy="58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8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rch_results_grid_PS_rev4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9"/>
          <a:stretch/>
        </p:blipFill>
        <p:spPr>
          <a:xfrm>
            <a:off x="1893323" y="673022"/>
            <a:ext cx="5302750" cy="586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4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perty_details_PS_rev3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-127" r="4046" b="28177"/>
          <a:stretch/>
        </p:blipFill>
        <p:spPr>
          <a:xfrm>
            <a:off x="1920625" y="651993"/>
            <a:ext cx="5302751" cy="59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9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act-agent-form_PS_rev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7"/>
          <a:stretch/>
        </p:blipFill>
        <p:spPr>
          <a:xfrm>
            <a:off x="1894039" y="914745"/>
            <a:ext cx="5355922" cy="55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6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arch_results_grid_PS_rev4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9"/>
          <a:stretch/>
        </p:blipFill>
        <p:spPr>
          <a:xfrm>
            <a:off x="3285678" y="758916"/>
            <a:ext cx="2473773" cy="2734259"/>
          </a:xfrm>
          <a:prstGeom prst="rect">
            <a:avLst/>
          </a:prstGeom>
        </p:spPr>
      </p:pic>
      <p:pic>
        <p:nvPicPr>
          <p:cNvPr id="7" name="Picture 6" descr="Property_details_PS_rev3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-127" r="4046" b="28177"/>
          <a:stretch/>
        </p:blipFill>
        <p:spPr>
          <a:xfrm>
            <a:off x="1849214" y="3623118"/>
            <a:ext cx="2473773" cy="2752957"/>
          </a:xfrm>
          <a:prstGeom prst="rect">
            <a:avLst/>
          </a:prstGeom>
        </p:spPr>
      </p:pic>
      <p:pic>
        <p:nvPicPr>
          <p:cNvPr id="8" name="Picture 7" descr="Contact-agent-form_PS_rev0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7"/>
          <a:stretch/>
        </p:blipFill>
        <p:spPr>
          <a:xfrm>
            <a:off x="4573662" y="3623118"/>
            <a:ext cx="2498577" cy="2752957"/>
          </a:xfrm>
          <a:prstGeom prst="rect">
            <a:avLst/>
          </a:prstGeom>
        </p:spPr>
      </p:pic>
      <p:pic>
        <p:nvPicPr>
          <p:cNvPr id="5" name="Picture 4" descr="Search_results_PS_rev4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" r="1437" b="19143"/>
          <a:stretch/>
        </p:blipFill>
        <p:spPr>
          <a:xfrm>
            <a:off x="5974325" y="758916"/>
            <a:ext cx="2463462" cy="2731260"/>
          </a:xfrm>
          <a:prstGeom prst="rect">
            <a:avLst/>
          </a:prstGeom>
        </p:spPr>
      </p:pic>
      <p:pic>
        <p:nvPicPr>
          <p:cNvPr id="3" name="Picture 2" descr="homepage_PS_rev26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7"/>
          <a:stretch/>
        </p:blipFill>
        <p:spPr>
          <a:xfrm>
            <a:off x="667124" y="761915"/>
            <a:ext cx="2427679" cy="27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6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95" y="816979"/>
            <a:ext cx="5834671" cy="536982"/>
          </a:xfrm>
        </p:spPr>
        <p:txBody>
          <a:bodyPr/>
          <a:lstStyle/>
          <a:p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Familiar and learnable</a:t>
            </a:r>
            <a:endParaRPr lang="en-US" sz="2400" dirty="0">
              <a:solidFill>
                <a:srgbClr val="0A3774"/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6858" y="1296811"/>
            <a:ext cx="8683579" cy="196125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20"/>
              </a:lnSpc>
            </a:pP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As human beings, we like patterns and recognition, which is why we are better at handling familiar situations rather than unfamiliar ones. </a:t>
            </a:r>
          </a:p>
          <a:p>
            <a:pPr algn="l">
              <a:lnSpc>
                <a:spcPts val="2320"/>
              </a:lnSpc>
            </a:pP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People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are familiar with a lot of design concepts used on the web. By using these concepts consistently,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we meet our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visitors’ expectations.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This way, we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help them reach their goals more quickly. </a:t>
            </a:r>
            <a:endParaRPr lang="en-GB" sz="1600" kern="1700" dirty="0">
              <a:solidFill>
                <a:srgbClr val="262626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8" name="Picture 7" descr="Screen Shot 2014-05-15 at 17.04.3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4"/>
          <a:stretch/>
        </p:blipFill>
        <p:spPr>
          <a:xfrm>
            <a:off x="922372" y="3473963"/>
            <a:ext cx="3357528" cy="3098800"/>
          </a:xfrm>
          <a:prstGeom prst="rect">
            <a:avLst/>
          </a:prstGeom>
        </p:spPr>
      </p:pic>
      <p:pic>
        <p:nvPicPr>
          <p:cNvPr id="5" name="Picture 4" descr="Screen Shot 2014-05-15 at 17.05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17" y="3258061"/>
            <a:ext cx="3304366" cy="3333240"/>
          </a:xfrm>
          <a:prstGeom prst="rect">
            <a:avLst/>
          </a:prstGeom>
        </p:spPr>
      </p:pic>
      <p:pic>
        <p:nvPicPr>
          <p:cNvPr id="12" name="Picture 11" descr="Search_results_grid_PS_rev4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r="12444" b="39722"/>
          <a:stretch/>
        </p:blipFill>
        <p:spPr>
          <a:xfrm>
            <a:off x="5035551" y="2876213"/>
            <a:ext cx="3435349" cy="369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4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760" y="3103604"/>
            <a:ext cx="3073400" cy="650793"/>
          </a:xfrm>
        </p:spPr>
        <p:txBody>
          <a:bodyPr/>
          <a:lstStyle/>
          <a:p>
            <a:r>
              <a:rPr lang="en-US" sz="4000" dirty="0" smtClean="0">
                <a:latin typeface="Helvetica Neue Light"/>
                <a:cs typeface="Helvetica Neue Light"/>
              </a:rPr>
              <a:t>Thank you.</a:t>
            </a:r>
            <a:endParaRPr lang="en-US" sz="40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06244447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95" y="1261479"/>
            <a:ext cx="5834671" cy="536982"/>
          </a:xfrm>
        </p:spPr>
        <p:txBody>
          <a:bodyPr/>
          <a:lstStyle/>
          <a:p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Familiar and learnable</a:t>
            </a:r>
            <a:endParaRPr lang="en-US" sz="2400" dirty="0">
              <a:solidFill>
                <a:srgbClr val="0A3774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6" name="Picture 5" descr="Screen Shot 2014-05-15 at 18.43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0" y="2075233"/>
            <a:ext cx="3850437" cy="3614624"/>
          </a:xfrm>
          <a:prstGeom prst="rect">
            <a:avLst/>
          </a:prstGeom>
        </p:spPr>
      </p:pic>
      <p:pic>
        <p:nvPicPr>
          <p:cNvPr id="4" name="Picture 3" descr="Property_details_PS_rev3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-940" r="14262" b="47437"/>
          <a:stretch/>
        </p:blipFill>
        <p:spPr>
          <a:xfrm>
            <a:off x="4415826" y="2006891"/>
            <a:ext cx="4006850" cy="374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6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998418" y="2777490"/>
            <a:ext cx="3583092" cy="3251200"/>
          </a:xfrm>
          <a:prstGeom prst="rect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20728" y="938495"/>
            <a:ext cx="7960782" cy="88210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Using contrast </a:t>
            </a:r>
            <a:r>
              <a:rPr lang="en-US" sz="2400" dirty="0">
                <a:solidFill>
                  <a:srgbClr val="0A3774"/>
                </a:solidFill>
                <a:latin typeface="Helvetica Neue Light"/>
                <a:cs typeface="Helvetica Neue Light"/>
              </a:rPr>
              <a:t>for making more/less prominent what it is more/less important.</a:t>
            </a:r>
            <a:endParaRPr lang="en-US" sz="2400" dirty="0" smtClean="0">
              <a:solidFill>
                <a:srgbClr val="0A3774"/>
              </a:solidFill>
              <a:latin typeface="Helvetica Neue Light"/>
              <a:cs typeface="Helvetica Neue Light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20728" y="1820603"/>
            <a:ext cx="8224342" cy="83369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20"/>
              </a:lnSpc>
            </a:pP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If you make everything high contrast it becomes hard to communicate to users the visual hierarchy.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Thus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, the perceived complexity is increased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0728" y="2777490"/>
            <a:ext cx="3583092" cy="325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7281" y="4240568"/>
            <a:ext cx="1097279" cy="995641"/>
          </a:xfrm>
          <a:prstGeom prst="rect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53897" y="3931460"/>
            <a:ext cx="681324" cy="6182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02537" y="3586039"/>
            <a:ext cx="681324" cy="6182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51176" y="3240618"/>
            <a:ext cx="681324" cy="6182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76241" y="4240568"/>
            <a:ext cx="1097279" cy="995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32857" y="3931460"/>
            <a:ext cx="681324" cy="6182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81497" y="3586039"/>
            <a:ext cx="681324" cy="6182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330136" y="3240618"/>
            <a:ext cx="681324" cy="6182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361px-redx2-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76" y="3382359"/>
            <a:ext cx="964600" cy="109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2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27050"/>
            <a:ext cx="9144000" cy="6057900"/>
          </a:xfrm>
          <a:prstGeom prst="rect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20728" y="1205195"/>
            <a:ext cx="7960782" cy="88210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Using contrast </a:t>
            </a:r>
            <a:r>
              <a:rPr lang="en-US" sz="2400" dirty="0">
                <a:solidFill>
                  <a:srgbClr val="0A3774"/>
                </a:solidFill>
                <a:latin typeface="Helvetica Neue Light"/>
                <a:cs typeface="Helvetica Neue Light"/>
              </a:rPr>
              <a:t>for making more/less prominent what it is more/less </a:t>
            </a:r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important. Some examples:</a:t>
            </a:r>
          </a:p>
        </p:txBody>
      </p:sp>
      <p:pic>
        <p:nvPicPr>
          <p:cNvPr id="30" name="Picture 29" descr="Screen Shot 2014-01-13 at 14.19.3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54" b="35818"/>
          <a:stretch/>
        </p:blipFill>
        <p:spPr>
          <a:xfrm>
            <a:off x="620728" y="3112035"/>
            <a:ext cx="1880859" cy="2602975"/>
          </a:xfrm>
          <a:prstGeom prst="rect">
            <a:avLst/>
          </a:prstGeom>
        </p:spPr>
      </p:pic>
      <p:pic>
        <p:nvPicPr>
          <p:cNvPr id="31" name="Picture 30" descr="Screen Shot 2014-01-13 at 14.21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87" y="2979278"/>
            <a:ext cx="3386435" cy="1593855"/>
          </a:xfrm>
          <a:prstGeom prst="rect">
            <a:avLst/>
          </a:prstGeom>
        </p:spPr>
      </p:pic>
      <p:pic>
        <p:nvPicPr>
          <p:cNvPr id="32" name="Picture 31" descr="Screen Shot 2014-01-10 at 17.23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3" y="2575183"/>
            <a:ext cx="1395768" cy="528342"/>
          </a:xfrm>
          <a:prstGeom prst="rect">
            <a:avLst/>
          </a:prstGeom>
        </p:spPr>
      </p:pic>
      <p:pic>
        <p:nvPicPr>
          <p:cNvPr id="33" name="Picture 32" descr="Screen Shot 2014-01-10 at 17.24.17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2" t="10834"/>
          <a:stretch/>
        </p:blipFill>
        <p:spPr>
          <a:xfrm>
            <a:off x="2685737" y="2575183"/>
            <a:ext cx="1209846" cy="464074"/>
          </a:xfrm>
          <a:prstGeom prst="rect">
            <a:avLst/>
          </a:prstGeom>
        </p:spPr>
      </p:pic>
      <p:pic>
        <p:nvPicPr>
          <p:cNvPr id="34" name="Picture 33" descr="photo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5"/>
          <a:stretch/>
        </p:blipFill>
        <p:spPr>
          <a:xfrm>
            <a:off x="6247619" y="3112035"/>
            <a:ext cx="1823405" cy="26029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7619" y="2580082"/>
            <a:ext cx="1375740" cy="4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6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27050"/>
            <a:ext cx="9144000" cy="6057900"/>
          </a:xfrm>
          <a:prstGeom prst="rect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20728" y="1205195"/>
            <a:ext cx="7960782" cy="88210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Using contrast </a:t>
            </a:r>
            <a:r>
              <a:rPr lang="en-US" sz="2400" dirty="0">
                <a:solidFill>
                  <a:srgbClr val="0A3774"/>
                </a:solidFill>
                <a:latin typeface="Helvetica Neue Light"/>
                <a:cs typeface="Helvetica Neue Light"/>
              </a:rPr>
              <a:t>for making more/less prominent what it is more/less important</a:t>
            </a:r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. Some examples:</a:t>
            </a:r>
          </a:p>
        </p:txBody>
      </p:sp>
      <p:pic>
        <p:nvPicPr>
          <p:cNvPr id="15" name="Picture 14" descr="homepage_PS_rev2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30014" r="37748" b="46751"/>
          <a:stretch/>
        </p:blipFill>
        <p:spPr>
          <a:xfrm>
            <a:off x="4180650" y="2817417"/>
            <a:ext cx="4656201" cy="2566289"/>
          </a:xfrm>
          <a:prstGeom prst="rect">
            <a:avLst/>
          </a:prstGeom>
        </p:spPr>
      </p:pic>
      <p:pic>
        <p:nvPicPr>
          <p:cNvPr id="17" name="Picture 16" descr="Search_results_PS_rev4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t="26561" r="69575" b="68687"/>
          <a:stretch/>
        </p:blipFill>
        <p:spPr>
          <a:xfrm>
            <a:off x="412750" y="2842817"/>
            <a:ext cx="1496175" cy="609600"/>
          </a:xfrm>
          <a:prstGeom prst="rect">
            <a:avLst/>
          </a:prstGeom>
        </p:spPr>
      </p:pic>
      <p:pic>
        <p:nvPicPr>
          <p:cNvPr id="29" name="Picture 28" descr="for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2557" r="4060" b="1213"/>
          <a:stretch/>
        </p:blipFill>
        <p:spPr>
          <a:xfrm>
            <a:off x="2105775" y="2855517"/>
            <a:ext cx="1835150" cy="26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8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98930" y="1699683"/>
            <a:ext cx="8546140" cy="125941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20"/>
              </a:lnSpc>
            </a:pP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By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disclosing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non-essential information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progressively,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we ensure content become visible only when it’s relevant to the user.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Letting the user see clearly what essential options and functions are available is a fundamental principle of successful user interface design. </a:t>
            </a:r>
            <a:endParaRPr lang="en-GB" sz="1600" kern="1700" dirty="0">
              <a:solidFill>
                <a:srgbClr val="262626"/>
              </a:solidFill>
              <a:latin typeface="Helvetica Neue Light"/>
              <a:cs typeface="Helvetica Neue Ligh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6865" y="1145658"/>
            <a:ext cx="6150271" cy="515924"/>
          </a:xfrm>
        </p:spPr>
        <p:txBody>
          <a:bodyPr/>
          <a:lstStyle/>
          <a:p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Clear and relevant</a:t>
            </a:r>
            <a:endParaRPr lang="en-US" sz="2400" dirty="0">
              <a:solidFill>
                <a:srgbClr val="0A3774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0" name="Picture 9" descr="Screen Shot 2014-05-15 at 15.51.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8" t="13663" r="19767" b="40166"/>
          <a:stretch/>
        </p:blipFill>
        <p:spPr>
          <a:xfrm>
            <a:off x="599997" y="3401711"/>
            <a:ext cx="2267107" cy="2340578"/>
          </a:xfrm>
          <a:prstGeom prst="rect">
            <a:avLst/>
          </a:prstGeom>
        </p:spPr>
      </p:pic>
      <p:pic>
        <p:nvPicPr>
          <p:cNvPr id="14" name="Picture 13" descr="filter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r="19083" b="41667"/>
          <a:stretch/>
        </p:blipFill>
        <p:spPr>
          <a:xfrm>
            <a:off x="3494150" y="3401711"/>
            <a:ext cx="2136245" cy="2340578"/>
          </a:xfrm>
          <a:prstGeom prst="rect">
            <a:avLst/>
          </a:prstGeom>
        </p:spPr>
      </p:pic>
      <p:pic>
        <p:nvPicPr>
          <p:cNvPr id="16" name="Picture 15" descr="filter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r="19083" b="41667"/>
          <a:stretch/>
        </p:blipFill>
        <p:spPr>
          <a:xfrm>
            <a:off x="5792850" y="3401711"/>
            <a:ext cx="2136245" cy="2340578"/>
          </a:xfrm>
          <a:prstGeom prst="rect">
            <a:avLst/>
          </a:prstGeom>
        </p:spPr>
      </p:pic>
      <p:pic>
        <p:nvPicPr>
          <p:cNvPr id="17" name="Picture 16" descr="filters2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2" r="17985" b="61851"/>
          <a:stretch/>
        </p:blipFill>
        <p:spPr>
          <a:xfrm>
            <a:off x="5788757" y="3665689"/>
            <a:ext cx="2097265" cy="883404"/>
          </a:xfrm>
          <a:prstGeom prst="rect">
            <a:avLst/>
          </a:prstGeom>
        </p:spPr>
      </p:pic>
      <p:pic>
        <p:nvPicPr>
          <p:cNvPr id="9" name="Picture 8" descr="361px-redx2-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65" y="3796927"/>
            <a:ext cx="469900" cy="53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3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705450" y="1090896"/>
            <a:ext cx="7733101" cy="51592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Preventing errors via direct feedback</a:t>
            </a:r>
            <a:endParaRPr lang="en-US" sz="2400" dirty="0">
              <a:solidFill>
                <a:srgbClr val="0A3774"/>
              </a:solidFill>
              <a:latin typeface="Helvetica Neue Light"/>
              <a:cs typeface="Helvetica Neue Light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98930" y="1606820"/>
            <a:ext cx="8546140" cy="125941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20"/>
              </a:lnSpc>
            </a:pP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Feedback is essential to any interaction. The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moment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users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interact with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our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site,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we must offer 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an indication of success or failure of their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actions</a:t>
            </a: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 </a:t>
            </a:r>
            <a:r>
              <a:rPr lang="en-US" sz="1600" kern="17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as early as possible, ideally before they commit to them.</a:t>
            </a:r>
            <a:endParaRPr lang="en-GB" sz="1600" kern="1700" dirty="0">
              <a:solidFill>
                <a:srgbClr val="262626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7" name="Picture 6" descr="Contact-agent-form_PS_rev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34" y="2611020"/>
            <a:ext cx="2598533" cy="38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3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705450" y="836896"/>
            <a:ext cx="7733101" cy="51592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A3774"/>
                </a:solidFill>
                <a:latin typeface="Helvetica Neue Light"/>
                <a:cs typeface="Helvetica Neue Light"/>
              </a:rPr>
              <a:t>Avoiding repetitions</a:t>
            </a:r>
            <a:endParaRPr lang="en-US" sz="2400" dirty="0">
              <a:solidFill>
                <a:srgbClr val="0A3774"/>
              </a:solidFill>
              <a:latin typeface="Helvetica Neue Light"/>
              <a:cs typeface="Helvetica Neue Light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98930" y="1261803"/>
            <a:ext cx="8546140" cy="125941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20"/>
              </a:lnSpc>
            </a:pPr>
            <a:r>
              <a:rPr lang="en-US" sz="1600" kern="1700" dirty="0">
                <a:solidFill>
                  <a:srgbClr val="0A3774"/>
                </a:solidFill>
                <a:latin typeface="Helvetica Neue Light"/>
                <a:cs typeface="Helvetica Neue Light"/>
              </a:rPr>
              <a:t>By reducing cognitive load you make it easier for visitors to grasp the idea behind the system. </a:t>
            </a:r>
            <a:endParaRPr lang="en-GB" sz="1600" kern="1700" dirty="0">
              <a:solidFill>
                <a:srgbClr val="262626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6" name="Picture 5" descr="Screen Shot 2014-05-15 at 16.55.2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40" b="23256"/>
          <a:stretch/>
        </p:blipFill>
        <p:spPr>
          <a:xfrm>
            <a:off x="1797650" y="1943100"/>
            <a:ext cx="2723550" cy="4610100"/>
          </a:xfrm>
          <a:prstGeom prst="rect">
            <a:avLst/>
          </a:prstGeom>
        </p:spPr>
      </p:pic>
      <p:pic>
        <p:nvPicPr>
          <p:cNvPr id="12" name="Picture 11" descr="361px-redx2-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00" y="2295256"/>
            <a:ext cx="266100" cy="302956"/>
          </a:xfrm>
          <a:prstGeom prst="rect">
            <a:avLst/>
          </a:prstGeom>
        </p:spPr>
      </p:pic>
      <p:pic>
        <p:nvPicPr>
          <p:cNvPr id="8" name="Picture 7" descr="Contact-agent-form_PS_rev0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3598" b="4342"/>
          <a:stretch/>
        </p:blipFill>
        <p:spPr>
          <a:xfrm>
            <a:off x="5581881" y="1778000"/>
            <a:ext cx="2044237" cy="4775200"/>
          </a:xfrm>
          <a:prstGeom prst="rect">
            <a:avLst/>
          </a:prstGeom>
        </p:spPr>
      </p:pic>
      <p:pic>
        <p:nvPicPr>
          <p:cNvPr id="13" name="Picture 12" descr="361px-redx2-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00" y="2605624"/>
            <a:ext cx="266100" cy="302956"/>
          </a:xfrm>
          <a:prstGeom prst="rect">
            <a:avLst/>
          </a:prstGeom>
        </p:spPr>
      </p:pic>
      <p:pic>
        <p:nvPicPr>
          <p:cNvPr id="14" name="Picture 13" descr="361px-redx2-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3000106"/>
            <a:ext cx="266100" cy="302956"/>
          </a:xfrm>
          <a:prstGeom prst="rect">
            <a:avLst/>
          </a:prstGeom>
        </p:spPr>
      </p:pic>
      <p:pic>
        <p:nvPicPr>
          <p:cNvPr id="15" name="Picture 14" descr="361px-redx2-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50" y="4174856"/>
            <a:ext cx="266100" cy="302956"/>
          </a:xfrm>
          <a:prstGeom prst="rect">
            <a:avLst/>
          </a:prstGeom>
        </p:spPr>
      </p:pic>
      <p:pic>
        <p:nvPicPr>
          <p:cNvPr id="16" name="Picture 15" descr="361px-redx2-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50" y="4524106"/>
            <a:ext cx="266100" cy="302956"/>
          </a:xfrm>
          <a:prstGeom prst="rect">
            <a:avLst/>
          </a:prstGeom>
        </p:spPr>
      </p:pic>
      <p:pic>
        <p:nvPicPr>
          <p:cNvPr id="17" name="Picture 16" descr="361px-redx2-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00" y="5698856"/>
            <a:ext cx="266100" cy="302956"/>
          </a:xfrm>
          <a:prstGeom prst="rect">
            <a:avLst/>
          </a:prstGeom>
        </p:spPr>
      </p:pic>
      <p:pic>
        <p:nvPicPr>
          <p:cNvPr id="18" name="Picture 17" descr="361px-redx2-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50" y="6001812"/>
            <a:ext cx="266100" cy="30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3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FAF1516570E42BCCDC4B2F35DDF48" ma:contentTypeVersion="1" ma:contentTypeDescription="Create a new document." ma:contentTypeScope="" ma:versionID="f18cad56b1fd04cdb7fe221b0410d1e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BB49775-3692-47E3-98E6-0DB02D306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9FC3FE1-D1B1-4971-BE9E-FEA1FCB5D7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5F6147-40EF-4C16-9A5E-326763ADB724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421</Words>
  <Application>Microsoft Macintosh PowerPoint</Application>
  <PresentationFormat>On-screen Show (4:3)</PresentationFormat>
  <Paragraphs>44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Patrizio Saliani </Manager>
  <Company>Rightmove.co.uk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Publicsite Presentation 12-10-2012</dc:title>
  <dc:subject/>
  <dc:creator>Patrizio Saliani</dc:creator>
  <cp:keywords>Patrizio Saliani </cp:keywords>
  <dc:description>Created by: Patrizio Saliani
</dc:description>
  <cp:lastModifiedBy>Patrizio Saliani</cp:lastModifiedBy>
  <cp:revision>277</cp:revision>
  <dcterms:created xsi:type="dcterms:W3CDTF">2012-10-10T09:25:10Z</dcterms:created>
  <dcterms:modified xsi:type="dcterms:W3CDTF">2014-05-15T19:15:34Z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0x0101007A0FAF1516570E42BCCDC4B2F35DDF48</vt:lpwstr>
  </property>
</Properties>
</file>